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3776C-EACD-1847-BC0A-23F30584A6FA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5785B-F138-6A4C-A2A9-F43EF8776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32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Defied the growing pattern</a:t>
            </a:r>
            <a:r>
              <a:rPr lang="en-US" baseline="0" dirty="0" smtClean="0"/>
              <a:t> of western domination (compare to Latin America)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785B-F138-6A4C-A2A9-F43EF87762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Feudalism</a:t>
            </a:r>
            <a:r>
              <a:rPr lang="en-US" baseline="0" dirty="0" smtClean="0"/>
              <a:t> had been in place since Europe’s Middle Ages!!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785B-F138-6A4C-A2A9-F43EF877622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Disdain for China (huge shift</a:t>
            </a:r>
            <a:r>
              <a:rPr lang="en-US" baseline="0" dirty="0" smtClean="0"/>
              <a:t> from early roots!)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785B-F138-6A4C-A2A9-F43EF877622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5785B-F138-6A4C-A2A9-F43EF877622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7889AD-AF9D-4D10-8BAE-CE2B27AC71C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C40C4C-0E7B-407A-8C31-D3D39C725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27 Key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239000" cy="4873752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Before industrialization</a:t>
            </a:r>
          </a:p>
          <a:p>
            <a:r>
              <a:rPr lang="en-US" sz="3000" dirty="0" smtClean="0"/>
              <a:t>Flourishing intellectual and cultural life</a:t>
            </a:r>
          </a:p>
          <a:p>
            <a:r>
              <a:rPr lang="en-US" sz="3000" dirty="0" smtClean="0"/>
              <a:t>Economy developed until 1850s - stagnant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 smtClean="0"/>
              <a:t>japan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u="sng" dirty="0" smtClean="0"/>
              <a:t>Social</a:t>
            </a:r>
            <a:r>
              <a:rPr lang="en-US" sz="3000" dirty="0" smtClean="0"/>
              <a:t>: social revolution</a:t>
            </a:r>
          </a:p>
          <a:p>
            <a:r>
              <a:rPr lang="en-US" sz="3000" dirty="0" smtClean="0"/>
              <a:t>Abolished samurai class</a:t>
            </a:r>
          </a:p>
          <a:p>
            <a:r>
              <a:rPr lang="en-US" sz="3000" dirty="0" smtClean="0"/>
              <a:t>Women: little changes</a:t>
            </a:r>
          </a:p>
          <a:p>
            <a:r>
              <a:rPr lang="en-US" sz="3000" dirty="0" smtClean="0"/>
              <a:t>Government worked hard to promote social order</a:t>
            </a:r>
          </a:p>
          <a:p>
            <a:r>
              <a:rPr lang="en-US" sz="3000" dirty="0" smtClean="0"/>
              <a:t>Nationalism (*sacrifice) – no revolution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Political</a:t>
            </a:r>
            <a:r>
              <a:rPr lang="en-US" sz="3600" dirty="0" smtClean="0"/>
              <a:t>: </a:t>
            </a:r>
          </a:p>
          <a:p>
            <a:r>
              <a:rPr lang="en-US" sz="3600" dirty="0" smtClean="0"/>
              <a:t>Meiji reform, emperor</a:t>
            </a:r>
          </a:p>
          <a:p>
            <a:pPr lvl="1"/>
            <a:r>
              <a:rPr lang="en-US" sz="3200" dirty="0" smtClean="0"/>
              <a:t>Centralized power, abolished feudalism</a:t>
            </a:r>
          </a:p>
          <a:p>
            <a:pPr lvl="1"/>
            <a:r>
              <a:rPr lang="en-US" sz="3200" dirty="0" smtClean="0"/>
              <a:t>Civil service exams (talent)</a:t>
            </a:r>
          </a:p>
          <a:p>
            <a:pPr lvl="1"/>
            <a:r>
              <a:rPr lang="en-US" sz="3200" dirty="0" smtClean="0"/>
              <a:t>Diet: parliament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Religion</a:t>
            </a:r>
            <a:r>
              <a:rPr lang="en-US" sz="3600" dirty="0" smtClean="0"/>
              <a:t>:</a:t>
            </a:r>
          </a:p>
          <a:p>
            <a:r>
              <a:rPr lang="en-US" sz="3200" dirty="0" smtClean="0"/>
              <a:t>Neo-Confucianism</a:t>
            </a:r>
          </a:p>
          <a:p>
            <a:r>
              <a:rPr lang="en-US" sz="3200" dirty="0" err="1" smtClean="0"/>
              <a:t>Shintoism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Intellectual</a:t>
            </a:r>
            <a:r>
              <a:rPr lang="en-US" sz="3600" dirty="0" smtClean="0"/>
              <a:t>:</a:t>
            </a:r>
          </a:p>
          <a:p>
            <a:r>
              <a:rPr lang="en-US" sz="3400" dirty="0" err="1"/>
              <a:t>Terakoya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Technology</a:t>
            </a:r>
            <a:r>
              <a:rPr lang="en-US" sz="3600" dirty="0" smtClean="0"/>
              <a:t>: </a:t>
            </a:r>
          </a:p>
          <a:p>
            <a:r>
              <a:rPr lang="en-US" sz="3200" dirty="0" smtClean="0"/>
              <a:t>Industrialization</a:t>
            </a:r>
          </a:p>
          <a:p>
            <a:r>
              <a:rPr lang="en-US" sz="3200" dirty="0" smtClean="0"/>
              <a:t>Modern army, navy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u="sng" dirty="0" smtClean="0"/>
              <a:t>Economy</a:t>
            </a:r>
            <a:r>
              <a:rPr lang="en-US" sz="3000" dirty="0" smtClean="0"/>
              <a:t>:</a:t>
            </a:r>
          </a:p>
          <a:p>
            <a:r>
              <a:rPr lang="en-US" sz="3000" dirty="0" smtClean="0"/>
              <a:t>Government banks</a:t>
            </a:r>
          </a:p>
          <a:p>
            <a:r>
              <a:rPr lang="en-US" sz="3000" dirty="0" smtClean="0"/>
              <a:t>State-run railroads, steamers</a:t>
            </a:r>
          </a:p>
          <a:p>
            <a:r>
              <a:rPr lang="en-US" sz="3000" dirty="0" smtClean="0"/>
              <a:t>State operation of mines, shipyards, metallurgical plants</a:t>
            </a:r>
          </a:p>
          <a:p>
            <a:r>
              <a:rPr lang="en-US" sz="3000" dirty="0" smtClean="0"/>
              <a:t>New agricultural methods</a:t>
            </a:r>
          </a:p>
          <a:p>
            <a:r>
              <a:rPr lang="en-US" sz="3000" dirty="0" smtClean="0"/>
              <a:t>Private enterprises </a:t>
            </a:r>
            <a:r>
              <a:rPr lang="en-US" sz="3000" smtClean="0"/>
              <a:t>(*textiles)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versus Japan: Venn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Similarities:</a:t>
            </a:r>
          </a:p>
          <a:p>
            <a:pPr lvl="1"/>
            <a:r>
              <a:rPr lang="en-US" sz="2800" dirty="0" smtClean="0"/>
              <a:t>Industrialized</a:t>
            </a:r>
          </a:p>
          <a:p>
            <a:pPr lvl="1"/>
            <a:r>
              <a:rPr lang="en-US" sz="2800" dirty="0" smtClean="0"/>
              <a:t>Prior imitation</a:t>
            </a:r>
          </a:p>
          <a:p>
            <a:pPr lvl="1"/>
            <a:r>
              <a:rPr lang="en-US" sz="2800" dirty="0" smtClean="0"/>
              <a:t>Strong state role in industrialization</a:t>
            </a:r>
          </a:p>
          <a:p>
            <a:pPr lvl="1"/>
            <a:r>
              <a:rPr lang="en-US" sz="2800" dirty="0" smtClean="0"/>
              <a:t>Centralized, authoritarian states</a:t>
            </a:r>
          </a:p>
          <a:p>
            <a:pPr lvl="1"/>
            <a:r>
              <a:rPr lang="en-US" sz="2800" dirty="0" smtClean="0"/>
              <a:t>Typical tensions within society: westernize vs. maintaining culture</a:t>
            </a:r>
          </a:p>
          <a:p>
            <a:pPr lvl="1"/>
            <a:r>
              <a:rPr lang="en-US" sz="2800" dirty="0" smtClean="0"/>
              <a:t>Retained their identities</a:t>
            </a:r>
          </a:p>
          <a:p>
            <a:pPr lvl="1"/>
            <a:r>
              <a:rPr lang="en-US" sz="2800" dirty="0" smtClean="0"/>
              <a:t>Western advisors to assist with industrialization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Differences</a:t>
            </a:r>
          </a:p>
          <a:p>
            <a:pPr lvl="1"/>
            <a:r>
              <a:rPr lang="en-US" sz="2800" dirty="0" smtClean="0"/>
              <a:t>Russia</a:t>
            </a:r>
          </a:p>
          <a:p>
            <a:pPr lvl="2"/>
            <a:r>
              <a:rPr lang="en-US" sz="2400" dirty="0" smtClean="0"/>
              <a:t>Political repression</a:t>
            </a:r>
          </a:p>
          <a:p>
            <a:pPr lvl="2"/>
            <a:r>
              <a:rPr lang="en-US" sz="2400" dirty="0" smtClean="0"/>
              <a:t>Harsh conditions for workers that undercut social stability</a:t>
            </a:r>
          </a:p>
          <a:p>
            <a:pPr lvl="2"/>
            <a:r>
              <a:rPr lang="en-US" sz="2400" dirty="0" smtClean="0"/>
              <a:t>Many natural resources</a:t>
            </a:r>
          </a:p>
          <a:p>
            <a:pPr lvl="1"/>
            <a:r>
              <a:rPr lang="en-US" sz="3200" dirty="0" smtClean="0"/>
              <a:t>Japan</a:t>
            </a:r>
          </a:p>
          <a:p>
            <a:pPr lvl="2"/>
            <a:r>
              <a:rPr lang="en-US" sz="2400" dirty="0" smtClean="0"/>
              <a:t>Adapt its culture</a:t>
            </a:r>
          </a:p>
          <a:p>
            <a:pPr lvl="2"/>
            <a:r>
              <a:rPr lang="en-US" sz="2400" dirty="0" smtClean="0"/>
              <a:t>Retained political and social cohesion</a:t>
            </a:r>
          </a:p>
          <a:p>
            <a:pPr lvl="2"/>
            <a:r>
              <a:rPr lang="en-US" sz="2400" dirty="0" smtClean="0"/>
              <a:t>Bigger political and social changes</a:t>
            </a:r>
          </a:p>
          <a:p>
            <a:pPr lvl="2"/>
            <a:r>
              <a:rPr lang="en-US" sz="2400" dirty="0" smtClean="0"/>
              <a:t>Monitored western advisors more closely</a:t>
            </a:r>
          </a:p>
          <a:p>
            <a:pPr lvl="2"/>
            <a:r>
              <a:rPr lang="en-US" sz="2400" dirty="0" smtClean="0"/>
              <a:t>Few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RUSSIA: SPRITE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600200"/>
            <a:ext cx="6858000" cy="4873752"/>
          </a:xfrm>
        </p:spPr>
        <p:txBody>
          <a:bodyPr/>
          <a:lstStyle/>
          <a:p>
            <a:pPr>
              <a:buNone/>
            </a:pPr>
            <a:r>
              <a:rPr lang="en-US" sz="3000" u="sng" dirty="0" smtClean="0"/>
              <a:t>Social</a:t>
            </a:r>
            <a:r>
              <a:rPr lang="en-US" sz="3000" dirty="0" smtClean="0"/>
              <a:t>: lots of unrest and uprisings!</a:t>
            </a:r>
          </a:p>
          <a:p>
            <a:r>
              <a:rPr lang="en-US" sz="3000" dirty="0" smtClean="0"/>
              <a:t>Serfs emancipated  </a:t>
            </a:r>
          </a:p>
          <a:p>
            <a:r>
              <a:rPr lang="en-US" sz="3000" dirty="0" smtClean="0"/>
              <a:t>Urban labor force</a:t>
            </a:r>
          </a:p>
          <a:p>
            <a:r>
              <a:rPr lang="en-US" sz="3000" dirty="0" smtClean="0"/>
              <a:t>Population explosion</a:t>
            </a:r>
          </a:p>
          <a:p>
            <a:r>
              <a:rPr lang="en-US" sz="3000" dirty="0" smtClean="0"/>
              <a:t>Women: education, careers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00200"/>
            <a:ext cx="69342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u="sng" dirty="0" smtClean="0"/>
              <a:t>Political :</a:t>
            </a:r>
          </a:p>
          <a:p>
            <a:r>
              <a:rPr lang="en-US" sz="3000" dirty="0" smtClean="0"/>
              <a:t>Waves of revolts → political repression → revolts, etc.</a:t>
            </a:r>
          </a:p>
          <a:p>
            <a:r>
              <a:rPr lang="en-US" sz="3000" dirty="0" smtClean="0"/>
              <a:t>Some local political representation</a:t>
            </a:r>
          </a:p>
          <a:p>
            <a:r>
              <a:rPr lang="en-US" sz="3000" dirty="0" smtClean="0"/>
              <a:t>State-sponsored education</a:t>
            </a:r>
          </a:p>
          <a:p>
            <a:r>
              <a:rPr lang="en-US" sz="3000" dirty="0" smtClean="0"/>
              <a:t>Strong role in industrialization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u="sng" dirty="0" smtClean="0"/>
              <a:t>Religion:</a:t>
            </a:r>
            <a:endParaRPr lang="en-US" sz="3000" dirty="0" smtClean="0"/>
          </a:p>
          <a:p>
            <a:r>
              <a:rPr lang="en-US" sz="3000" dirty="0" smtClean="0"/>
              <a:t>Russian Orthodox church still predominant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u="sng" dirty="0" smtClean="0"/>
              <a:t>Intellectual:</a:t>
            </a:r>
            <a:endParaRPr lang="en-US" sz="3000" dirty="0" smtClean="0"/>
          </a:p>
          <a:p>
            <a:r>
              <a:rPr lang="en-US" sz="3000" dirty="0" smtClean="0"/>
              <a:t>Flourished </a:t>
            </a:r>
            <a:r>
              <a:rPr lang="en-US" sz="3000" dirty="0"/>
              <a:t>culturally</a:t>
            </a:r>
          </a:p>
          <a:p>
            <a:r>
              <a:rPr lang="en-US" sz="3000" dirty="0"/>
              <a:t>Romanticism: folklore + nationalism</a:t>
            </a:r>
          </a:p>
          <a:p>
            <a:r>
              <a:rPr lang="en-US" sz="3000" dirty="0"/>
              <a:t>State-sponsored basic education </a:t>
            </a:r>
          </a:p>
          <a:p>
            <a:r>
              <a:rPr lang="en-US" sz="3000" dirty="0"/>
              <a:t>Intelligentsia, anarchists (terrorism)</a:t>
            </a:r>
          </a:p>
          <a:p>
            <a:r>
              <a:rPr lang="en-US" sz="3000" dirty="0"/>
              <a:t>Bolsheviks (Lenin)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010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u="sng" dirty="0" smtClean="0"/>
              <a:t>Technology:</a:t>
            </a:r>
            <a:endParaRPr lang="en-US" sz="3000" dirty="0" smtClean="0"/>
          </a:p>
          <a:p>
            <a:r>
              <a:rPr lang="en-US" sz="3000" dirty="0" smtClean="0"/>
              <a:t>Industrialization </a:t>
            </a:r>
          </a:p>
          <a:p>
            <a:r>
              <a:rPr lang="en-US" sz="3000" dirty="0" smtClean="0"/>
              <a:t>Reformed army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010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u="sng" dirty="0" smtClean="0"/>
              <a:t>Economic:</a:t>
            </a:r>
            <a:endParaRPr lang="en-US" sz="3000" dirty="0" smtClean="0"/>
          </a:p>
          <a:p>
            <a:r>
              <a:rPr lang="en-US" sz="3000" dirty="0" smtClean="0"/>
              <a:t>State sponsored many enterprises</a:t>
            </a:r>
          </a:p>
          <a:p>
            <a:r>
              <a:rPr lang="en-US" sz="3000" dirty="0" smtClean="0"/>
              <a:t>Railroads → expansion of iron and coal sectors, grain exports</a:t>
            </a:r>
          </a:p>
          <a:p>
            <a:r>
              <a:rPr lang="en-US" sz="3000" dirty="0" smtClean="0"/>
              <a:t>Tariffs</a:t>
            </a:r>
          </a:p>
          <a:p>
            <a:r>
              <a:rPr lang="en-US" sz="3000" dirty="0" smtClean="0"/>
              <a:t>Main industries: metallurgy/steel, petroleum, textiles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563</TotalTime>
  <Words>322</Words>
  <Application>Microsoft Office PowerPoint</Application>
  <PresentationFormat>On-screen Show (4:3)</PresentationFormat>
  <Paragraphs>85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Chapter 27 Key Concepts</vt:lpstr>
      <vt:lpstr>Russia versus Japan: Venn diagram</vt:lpstr>
      <vt:lpstr>PowerPoint Presentation</vt:lpstr>
      <vt:lpstr>RUSSIA: SPRITE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Japan</vt:lpstr>
      <vt:lpstr>japan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 Key Concepts</dc:title>
  <dc:creator>JEFFCO</dc:creator>
  <cp:lastModifiedBy>User</cp:lastModifiedBy>
  <cp:revision>17</cp:revision>
  <dcterms:created xsi:type="dcterms:W3CDTF">2013-04-04T03:00:02Z</dcterms:created>
  <dcterms:modified xsi:type="dcterms:W3CDTF">2013-04-04T20:20:46Z</dcterms:modified>
</cp:coreProperties>
</file>