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9" r:id="rId3"/>
    <p:sldId id="286" r:id="rId4"/>
    <p:sldId id="305" r:id="rId5"/>
    <p:sldId id="287" r:id="rId6"/>
    <p:sldId id="312" r:id="rId7"/>
    <p:sldId id="313" r:id="rId8"/>
    <p:sldId id="314" r:id="rId9"/>
    <p:sldId id="290" r:id="rId10"/>
    <p:sldId id="291" r:id="rId11"/>
    <p:sldId id="288" r:id="rId12"/>
    <p:sldId id="306" r:id="rId13"/>
    <p:sldId id="308" r:id="rId14"/>
    <p:sldId id="307" r:id="rId15"/>
    <p:sldId id="304" r:id="rId16"/>
    <p:sldId id="293" r:id="rId17"/>
    <p:sldId id="302" r:id="rId18"/>
    <p:sldId id="301" r:id="rId19"/>
    <p:sldId id="300" r:id="rId20"/>
    <p:sldId id="303" r:id="rId21"/>
    <p:sldId id="289" r:id="rId22"/>
    <p:sldId id="316" r:id="rId23"/>
    <p:sldId id="292" r:id="rId24"/>
    <p:sldId id="295" r:id="rId25"/>
    <p:sldId id="309" r:id="rId26"/>
    <p:sldId id="310" r:id="rId27"/>
    <p:sldId id="311" r:id="rId2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ECB9F-6691-43DE-95FB-EE8084DD5973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6D7BD-604B-4942-ADBB-55CD5A0B7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58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A91D2-3111-6F48-B484-F836AC01B682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4264B-C802-9A45-AE7D-5D506543CA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2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Cuzco:</a:t>
            </a:r>
            <a:r>
              <a:rPr lang="en-US" sz="1200" baseline="0" dirty="0" smtClean="0"/>
              <a:t> </a:t>
            </a:r>
            <a:r>
              <a:rPr lang="en-US" sz="1200" dirty="0" smtClean="0"/>
              <a:t>in present-day Peru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264B-C802-9A45-AE7D-5D506543CAC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In 90 years the empire grew into a stretch of land that covered over 3,000 miles from north to south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264B-C802-9A45-AE7D-5D506543CAC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9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rebuchet MS" charset="0"/>
              </a:rPr>
              <a:t>Spilt inheritance gave political power and titles of the deceased ruler to the successor, while wealth and possessions remained under the control of the dead leader.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264B-C802-9A45-AE7D-5D506543CAC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71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rebuchet MS" charset="0"/>
              </a:rPr>
              <a:t>Some women were selected as servants for the temples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264B-C802-9A45-AE7D-5D506543CAC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05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Way stations: </a:t>
            </a:r>
            <a:r>
              <a:rPr lang="en-US" sz="1200" dirty="0" smtClean="0"/>
              <a:t>were placed about a day’s walk apart; A message from the extreme south would reach the extreme north in about 9 days.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264B-C802-9A45-AE7D-5D506543CAC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33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Inspiration</a:t>
            </a:r>
            <a:r>
              <a:rPr lang="en-US" baseline="0" dirty="0" smtClean="0"/>
              <a:t> for modern bridges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264B-C802-9A45-AE7D-5D506543CAC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85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Extensive, irrigated agricultural economy that adapted to the rugged terrain of the Andes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264B-C802-9A45-AE7D-5D506543CAC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75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quipu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adequate enough for the Incas to maintain detailed records of ledgers, inventories, and even census records.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264B-C802-9A45-AE7D-5D506543CAC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Inca constructed stone temples without using mortar, yet the stones fit together so well that a knife would not fit between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264B-C802-9A45-AE7D-5D506543CAC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2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05F746-525B-4738-91A2-A0FFFFC5E8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9E3FC-56E6-48CA-8ACB-015925A7F2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3F72A-CF6A-446A-9250-92F1CC60F8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69539-3DE5-4D77-8233-D3E5688C1A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8F20A-D141-4163-A39A-EB875325D6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BBE14-561A-4AAD-95CD-EEE204D4A5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A894B-4A84-46EF-A684-0FC7941EFB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EE787-8EED-4F00-8EAC-55B1ABC940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A451C-62D4-4516-9750-F3E05497D4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01D2C-ED2C-4E10-8F13-E475A205E5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AF963-4505-4E37-B570-1D58EAF262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30B249EB-DA98-4F02-9B1D-E6E87C5C010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T4ySwoh27Q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a/Inka_mauern_cuzco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8305800" cy="1219200"/>
          </a:xfrm>
        </p:spPr>
        <p:txBody>
          <a:bodyPr/>
          <a:lstStyle/>
          <a:p>
            <a:r>
              <a:rPr lang="en-US" sz="4600" dirty="0" smtClean="0">
                <a:latin typeface="Sylfaen" pitchFamily="18" charset="0"/>
              </a:rPr>
              <a:t>Inca</a:t>
            </a:r>
            <a:r>
              <a:rPr lang="en-US" sz="4600" dirty="0">
                <a:latin typeface="Sylfaen" pitchFamily="18" charset="0"/>
              </a:rPr>
              <a:t> </a:t>
            </a:r>
            <a:r>
              <a:rPr lang="en-US" sz="4600" dirty="0" smtClean="0">
                <a:latin typeface="Sylfaen" pitchFamily="18" charset="0"/>
              </a:rPr>
              <a:t>Civilization</a:t>
            </a:r>
            <a:endParaRPr lang="en-US" sz="4600" dirty="0">
              <a:latin typeface="Sylfaen" pitchFamily="18" charset="0"/>
            </a:endParaRPr>
          </a:p>
        </p:txBody>
      </p:sp>
      <p:pic>
        <p:nvPicPr>
          <p:cNvPr id="8" name="Content Placeholder 3" descr="Machu_Picchu_Peru_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163" y="1600200"/>
            <a:ext cx="60356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05200" y="6096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Machu </a:t>
            </a:r>
            <a:r>
              <a:rPr lang="en-US" sz="2400" dirty="0" err="1" smtClean="0"/>
              <a:t>Piccu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ylfaen" pitchFamily="18" charset="0"/>
              </a:rPr>
              <a:t>Religion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76400"/>
            <a:ext cx="4038600" cy="4419600"/>
          </a:xfrm>
        </p:spPr>
        <p:txBody>
          <a:bodyPr/>
          <a:lstStyle/>
          <a:p>
            <a:r>
              <a:rPr lang="en-US" sz="3200" dirty="0" smtClean="0"/>
              <a:t>Inca </a:t>
            </a:r>
            <a:r>
              <a:rPr lang="en-US" sz="3200" dirty="0"/>
              <a:t>believed in </a:t>
            </a:r>
            <a:r>
              <a:rPr lang="en-US" sz="3200" b="1" dirty="0"/>
              <a:t>reincarnation</a:t>
            </a:r>
            <a:r>
              <a:rPr lang="en-US" sz="32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Royal family descended from sun god</a:t>
            </a:r>
          </a:p>
          <a:p>
            <a:pPr>
              <a:lnSpc>
                <a:spcPct val="80000"/>
              </a:lnSpc>
            </a:pPr>
            <a:r>
              <a:rPr lang="en-US" sz="3200" dirty="0" smtClean="0">
                <a:latin typeface="Trebuchet MS" charset="0"/>
              </a:rPr>
              <a:t>“</a:t>
            </a:r>
            <a:r>
              <a:rPr lang="en-US" sz="3200" dirty="0" smtClean="0">
                <a:latin typeface="Trebuchet MS" charset="0"/>
              </a:rPr>
              <a:t>Virgins of the Sun”</a:t>
            </a:r>
          </a:p>
          <a:p>
            <a:pPr>
              <a:lnSpc>
                <a:spcPct val="80000"/>
              </a:lnSpc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905000"/>
            <a:ext cx="3416300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ylfaen" pitchFamily="18" charset="0"/>
              </a:rPr>
              <a:t>Uniting the Empire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r>
              <a:rPr lang="en-US" dirty="0"/>
              <a:t>The Inca built a massive road network through mountains and across rivers and gorges.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51205" name="Picture 5" descr="The road from Aguas Caliente to Machu Picchu by Christian Hauge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81400"/>
            <a:ext cx="4114800" cy="2741613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429000"/>
            <a:ext cx="4114800" cy="2737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sz="3600" dirty="0"/>
              <a:t>Way stations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000" dirty="0" smtClean="0"/>
              <a:t>inns</a:t>
            </a:r>
            <a:r>
              <a:rPr lang="en-US" sz="3000" dirty="0" smtClean="0"/>
              <a:t>, storehouses and supply centers for the Inca </a:t>
            </a:r>
            <a:r>
              <a:rPr lang="en-US" sz="3000" dirty="0" smtClean="0"/>
              <a:t>armies</a:t>
            </a:r>
            <a:endParaRPr lang="en-US" sz="3000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000" dirty="0" smtClean="0"/>
              <a:t>relay </a:t>
            </a:r>
            <a:r>
              <a:rPr lang="en-US" sz="3000" dirty="0" smtClean="0"/>
              <a:t>points for the system of runners who carried messages throughout the </a:t>
            </a:r>
            <a:r>
              <a:rPr lang="en-US" sz="3000" dirty="0" smtClean="0"/>
              <a:t>empire  </a:t>
            </a:r>
            <a:endParaRPr lang="en-US" sz="30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2133600"/>
            <a:ext cx="5080000" cy="325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5486400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restored way station</a:t>
            </a:r>
            <a:endParaRPr lang="en-US" sz="2200" dirty="0"/>
          </a:p>
        </p:txBody>
      </p:sp>
      <p:pic>
        <p:nvPicPr>
          <p:cNvPr id="9" name="Picture 7" descr="Sayaq Marka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685800" y="2057400"/>
            <a:ext cx="2462213" cy="312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19200" y="53340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stone steps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876300"/>
            <a:ext cx="7848600" cy="5232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08brid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38300"/>
            <a:ext cx="7239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Sylfaen" pitchFamily="18" charset="0"/>
              </a:rPr>
              <a:t>Economy and organization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en-US" dirty="0" smtClean="0"/>
              <a:t>Government officials arranged marriages.</a:t>
            </a:r>
          </a:p>
          <a:p>
            <a:r>
              <a:rPr lang="en-US" dirty="0" smtClean="0"/>
              <a:t>Each </a:t>
            </a:r>
            <a:r>
              <a:rPr lang="en-US" dirty="0"/>
              <a:t>family in a community was assigned a specific job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government organized mandatory public service building </a:t>
            </a:r>
            <a:r>
              <a:rPr lang="en-US" dirty="0" smtClean="0"/>
              <a:t>projects, called </a:t>
            </a:r>
            <a:r>
              <a:rPr lang="en-US" dirty="0" err="1" smtClean="0"/>
              <a:t>mita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state claimed all resources and redistributed them (totalitarian welfare state).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2971800" cy="4648200"/>
          </a:xfrm>
        </p:spPr>
        <p:txBody>
          <a:bodyPr/>
          <a:lstStyle/>
          <a:p>
            <a:pPr eaLnBrk="1" hangingPunct="1"/>
            <a:r>
              <a:rPr lang="en-US" sz="3400" dirty="0" smtClean="0"/>
              <a:t>Terraced agriculture</a:t>
            </a:r>
            <a:endParaRPr lang="en-US" sz="3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838200"/>
            <a:ext cx="51816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Domesticated largest available animals: llama, alpaca</a:t>
            </a:r>
            <a:endParaRPr lang="en-US" dirty="0"/>
          </a:p>
        </p:txBody>
      </p:sp>
      <p:pic>
        <p:nvPicPr>
          <p:cNvPr id="4" name="Picture 5" descr="Inc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70104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4749" y="1752599"/>
            <a:ext cx="6281451" cy="3724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8875" r="-8875"/>
          <a:stretch>
            <a:fillRect/>
          </a:stretch>
        </p:blipFill>
        <p:spPr>
          <a:xfrm>
            <a:off x="533400" y="1524000"/>
            <a:ext cx="8229600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579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http://www.youtube.com/watch?v=uT4ySwoh27Q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Quipu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276600" cy="4114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Officials collected taxes and enforced laws</a:t>
            </a:r>
          </a:p>
          <a:p>
            <a:pPr>
              <a:buFontTx/>
              <a:buChar char="•"/>
            </a:pPr>
            <a:r>
              <a:rPr lang="en-US" dirty="0" smtClean="0"/>
              <a:t>No written language </a:t>
            </a:r>
            <a:endParaRPr lang="en-US" u="sng" dirty="0" smtClean="0"/>
          </a:p>
          <a:p>
            <a:pPr>
              <a:buFontTx/>
              <a:buChar char="•"/>
            </a:pPr>
            <a:r>
              <a:rPr lang="en-US" dirty="0" smtClean="0"/>
              <a:t>“</a:t>
            </a:r>
            <a:r>
              <a:rPr lang="en-US" dirty="0" err="1" smtClean="0"/>
              <a:t>Quipu</a:t>
            </a:r>
            <a:r>
              <a:rPr lang="en-US" dirty="0" smtClean="0"/>
              <a:t>” record-keeping system of colored ropes and knots. </a:t>
            </a:r>
          </a:p>
          <a:p>
            <a:pPr>
              <a:buFontTx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" name="Picture 5" descr="as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49530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lfaen" pitchFamily="18" charset="0"/>
              </a:rPr>
              <a:t>Other Advances: Stonework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2232" name="Picture 8" descr="File:Inka mauern cuzc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6926" y="1828799"/>
            <a:ext cx="6038273" cy="4528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Artistic Achievements: gold and silver work</a:t>
            </a:r>
            <a:endParaRPr lang="en-US" dirty="0"/>
          </a:p>
        </p:txBody>
      </p:sp>
      <p:pic>
        <p:nvPicPr>
          <p:cNvPr id="6" name="Content Placeholder 3" descr="inca-gol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2644775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inca-silv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505200"/>
            <a:ext cx="18288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inca-goldandsilv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905000"/>
            <a:ext cx="36798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ylfaen" pitchFamily="18" charset="0"/>
              </a:rPr>
              <a:t>Medical Advances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Inca performed successful skull surgery.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The Inca also used medicines to make patients unconscious during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>
                <a:latin typeface="Sylfaen" pitchFamily="18" charset="0"/>
              </a:rPr>
              <a:t>Fall of the Inca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r>
              <a:rPr lang="en-US" sz="3000" dirty="0" smtClean="0"/>
              <a:t>Spanish </a:t>
            </a:r>
            <a:r>
              <a:rPr lang="en-US" sz="3000" dirty="0"/>
              <a:t>conquistadors led by Francisco Pizarro that brought about the fall of the Inca </a:t>
            </a:r>
            <a:r>
              <a:rPr lang="en-US" sz="3000" dirty="0" smtClean="0"/>
              <a:t>Empire, through warfare and smallpox</a:t>
            </a:r>
            <a:endParaRPr lang="en-US" sz="3000" dirty="0"/>
          </a:p>
        </p:txBody>
      </p:sp>
      <p:pic>
        <p:nvPicPr>
          <p:cNvPr id="60421" name="Picture 5" descr="francisco_pizarro_seizing_inca_atahuall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352800"/>
            <a:ext cx="6248400" cy="306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Aztec and Inca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752600"/>
            <a:ext cx="78486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Trebuchet MS" charset="0"/>
              </a:rPr>
              <a:t>Both were successful with imperial and military organization.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Trebuchet MS" charset="0"/>
              </a:rPr>
              <a:t>Both had intensive agriculture organized by the state that created a food surplus.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Trebuchet MS" charset="0"/>
              </a:rPr>
              <a:t>Both developed systems of roads and advanced engineering techniques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Trebuchet MS" charset="0"/>
              </a:rPr>
              <a:t>Both were polytheistic and made human sacrifices to the gods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Trebuchet MS" charset="0"/>
              </a:rPr>
              <a:t>Both were defeated by the Spanish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Aztec or Inca?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Developed a writing system.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Sacrificed more humans – reason for conquests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Controlled more land – reason for conquests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i="1" dirty="0" smtClean="0"/>
              <a:t>Answers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dirty="0" smtClean="0"/>
              <a:t>Aztecs developed a writing system and the Incas did not.</a:t>
            </a:r>
          </a:p>
          <a:p>
            <a:r>
              <a:rPr lang="en-US" dirty="0" smtClean="0"/>
              <a:t>Aztecs sacrificed more humans – reason for conquests</a:t>
            </a:r>
          </a:p>
          <a:p>
            <a:r>
              <a:rPr lang="en-US" dirty="0" smtClean="0"/>
              <a:t>Incas controlled more land – reason for conquests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lfaen" pitchFamily="18" charset="0"/>
              </a:rPr>
              <a:t>Location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000" dirty="0"/>
              <a:t>The Inca controlled an empire in the </a:t>
            </a:r>
            <a:r>
              <a:rPr lang="en-US" sz="3000" b="1" dirty="0"/>
              <a:t>Andes Mountain</a:t>
            </a:r>
            <a:r>
              <a:rPr lang="en-US" sz="3000" dirty="0"/>
              <a:t> region of South </a:t>
            </a:r>
            <a:r>
              <a:rPr lang="en-US" sz="3000" dirty="0" smtClean="0"/>
              <a:t>America</a:t>
            </a:r>
          </a:p>
          <a:p>
            <a:pPr>
              <a:buNone/>
            </a:pPr>
            <a:endParaRPr lang="en-US" sz="3000" dirty="0" smtClean="0"/>
          </a:p>
          <a:p>
            <a:r>
              <a:rPr lang="en-US" sz="3000" dirty="0" smtClean="0"/>
              <a:t>Capital: </a:t>
            </a:r>
            <a:r>
              <a:rPr lang="en-US" sz="3000" dirty="0" smtClean="0"/>
              <a:t>Cuzco</a:t>
            </a:r>
            <a:endParaRPr lang="en-US" dirty="0"/>
          </a:p>
        </p:txBody>
      </p:sp>
      <p:pic>
        <p:nvPicPr>
          <p:cNvPr id="49159" name="Picture 7" descr="inca_emp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3732213" cy="4255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eruhil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04800"/>
            <a:ext cx="7744372" cy="451485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876800"/>
            <a:ext cx="8229600" cy="1676400"/>
          </a:xfrm>
        </p:spPr>
        <p:txBody>
          <a:bodyPr/>
          <a:lstStyle/>
          <a:p>
            <a:pPr algn="l">
              <a:buFont typeface="Arial"/>
              <a:buChar char="•"/>
            </a:pPr>
            <a:r>
              <a:rPr lang="en-US" sz="3400" dirty="0" smtClean="0"/>
              <a:t> fast expansion, large empire </a:t>
            </a:r>
            <a:endParaRPr lang="en-US" sz="3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ylfaen" pitchFamily="18" charset="0"/>
              </a:rPr>
              <a:t>Government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/>
              <a:t>The </a:t>
            </a:r>
            <a:r>
              <a:rPr lang="en-US" sz="3000" b="1" dirty="0" err="1"/>
              <a:t>Sapa</a:t>
            </a:r>
            <a:r>
              <a:rPr lang="en-US" sz="3000" b="1" dirty="0"/>
              <a:t> Inca</a:t>
            </a:r>
            <a:r>
              <a:rPr lang="en-US" sz="3000" dirty="0"/>
              <a:t> </a:t>
            </a:r>
            <a:r>
              <a:rPr lang="en-US" sz="3000" dirty="0" smtClean="0"/>
              <a:t>(“Great Emperor”) </a:t>
            </a:r>
            <a:r>
              <a:rPr lang="en-US" sz="3000" dirty="0"/>
              <a:t>had absolute power.</a:t>
            </a:r>
          </a:p>
          <a:p>
            <a:pPr>
              <a:lnSpc>
                <a:spcPct val="90000"/>
              </a:lnSpc>
            </a:pP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dirty="0"/>
              <a:t>The emperor claimed to be the </a:t>
            </a:r>
            <a:r>
              <a:rPr lang="en-US" sz="3000" dirty="0" smtClean="0"/>
              <a:t>“son </a:t>
            </a:r>
            <a:r>
              <a:rPr lang="en-US" sz="3000" dirty="0"/>
              <a:t>of the </a:t>
            </a:r>
            <a:r>
              <a:rPr lang="en-US" sz="3000" dirty="0" smtClean="0"/>
              <a:t>sun” </a:t>
            </a:r>
            <a:r>
              <a:rPr lang="en-US" sz="3000" dirty="0" smtClean="0"/>
              <a:t>(divine ruler).</a:t>
            </a:r>
            <a:endParaRPr lang="en-US" sz="3000" dirty="0"/>
          </a:p>
          <a:p>
            <a:pPr>
              <a:lnSpc>
                <a:spcPct val="90000"/>
              </a:lnSpc>
            </a:pP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dirty="0"/>
              <a:t>The emperor was also the empire’s religious leader</a:t>
            </a:r>
            <a:r>
              <a:rPr lang="en-US" sz="3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 for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rebuchet MS" charset="0"/>
              </a:rPr>
              <a:t>The usual motivations for economic gain and political power did play a role.</a:t>
            </a:r>
          </a:p>
          <a:p>
            <a:r>
              <a:rPr lang="en-US" dirty="0" smtClean="0">
                <a:latin typeface="Trebuchet MS" charset="0"/>
              </a:rPr>
              <a:t>The cult of the ancestors, however, was just as influential.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sz="3600" dirty="0" smtClean="0">
                <a:latin typeface="Trebuchet MS" charset="0"/>
              </a:rPr>
              <a:t>Deceased rulers were mummified and treated as intermediaries with the gods. </a:t>
            </a:r>
          </a:p>
          <a:p>
            <a:pPr>
              <a:buNone/>
            </a:pPr>
            <a:endParaRPr lang="en-US" sz="3600" dirty="0" smtClean="0">
              <a:latin typeface="Trebuchet MS" charset="0"/>
            </a:endParaRPr>
          </a:p>
          <a:p>
            <a:r>
              <a:rPr lang="en-US" sz="3600" dirty="0" smtClean="0">
                <a:latin typeface="Trebuchet MS" charset="0"/>
              </a:rPr>
              <a:t>Practice of </a:t>
            </a:r>
            <a:r>
              <a:rPr lang="en-US" sz="3600" dirty="0" smtClean="0">
                <a:latin typeface="Trebuchet MS" charset="0"/>
              </a:rPr>
              <a:t>royal ‘split inheritance</a:t>
            </a:r>
            <a:r>
              <a:rPr lang="en-US" sz="3600" dirty="0" smtClean="0">
                <a:latin typeface="Trebuchet MS" charset="0"/>
              </a:rPr>
              <a:t>’</a:t>
            </a:r>
            <a:endParaRPr lang="en-US" sz="3600" dirty="0" smtClean="0">
              <a:latin typeface="Trebuchet MS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19600"/>
          </a:xfrm>
        </p:spPr>
        <p:txBody>
          <a:bodyPr/>
          <a:lstStyle/>
          <a:p>
            <a:r>
              <a:rPr lang="en-US" sz="3000" dirty="0" smtClean="0">
                <a:latin typeface="Trebuchet MS" charset="0"/>
              </a:rPr>
              <a:t>To ensure that he would have a place for eternity each new ruler needed to expand the empire to gain lands and wealth for the afterlife.</a:t>
            </a:r>
            <a:endParaRPr lang="en-US" sz="3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990600"/>
            <a:ext cx="3666859" cy="5321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ylfaen" pitchFamily="18" charset="0"/>
              </a:rPr>
              <a:t>Religion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1981200"/>
            <a:ext cx="3657600" cy="4114800"/>
          </a:xfrm>
        </p:spPr>
        <p:txBody>
          <a:bodyPr/>
          <a:lstStyle/>
          <a:p>
            <a:r>
              <a:rPr lang="en-US" sz="3000" dirty="0" smtClean="0"/>
              <a:t>Less brutal than Aztecs, but many similarities</a:t>
            </a:r>
          </a:p>
          <a:p>
            <a:r>
              <a:rPr lang="en-US" sz="3000" dirty="0" smtClean="0"/>
              <a:t>The </a:t>
            </a:r>
            <a:r>
              <a:rPr lang="en-US" sz="3000" dirty="0"/>
              <a:t>Inca were polytheistic.</a:t>
            </a:r>
          </a:p>
          <a:p>
            <a:r>
              <a:rPr lang="en-US" sz="3000" dirty="0"/>
              <a:t>The primary god was </a:t>
            </a:r>
            <a:r>
              <a:rPr lang="en-US" sz="3000" b="1" dirty="0" err="1"/>
              <a:t>Inti</a:t>
            </a:r>
            <a:r>
              <a:rPr lang="en-US" sz="3000" dirty="0"/>
              <a:t>, the sun god.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5" name="Picture 4" descr="593_viraco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81200"/>
            <a:ext cx="3408288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lfae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lfaen" pitchFamily="18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708</TotalTime>
  <Words>630</Words>
  <Application>Microsoft Office PowerPoint</Application>
  <PresentationFormat>On-screen Show (4:3)</PresentationFormat>
  <Paragraphs>88</Paragraphs>
  <Slides>27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Textured</vt:lpstr>
      <vt:lpstr>Inca Civilization</vt:lpstr>
      <vt:lpstr>PowerPoint Presentation</vt:lpstr>
      <vt:lpstr>Location</vt:lpstr>
      <vt:lpstr> fast expansion, large empire </vt:lpstr>
      <vt:lpstr>Government</vt:lpstr>
      <vt:lpstr>Reason for expansion</vt:lpstr>
      <vt:lpstr>PowerPoint Presentation</vt:lpstr>
      <vt:lpstr>PowerPoint Presentation</vt:lpstr>
      <vt:lpstr>Religion</vt:lpstr>
      <vt:lpstr>Religion</vt:lpstr>
      <vt:lpstr>Uniting the Empire</vt:lpstr>
      <vt:lpstr>PowerPoint Presentation</vt:lpstr>
      <vt:lpstr>PowerPoint Presentation</vt:lpstr>
      <vt:lpstr>PowerPoint Presentation</vt:lpstr>
      <vt:lpstr>PowerPoint Presentation</vt:lpstr>
      <vt:lpstr>Economy and organization</vt:lpstr>
      <vt:lpstr>PowerPoint Presentation</vt:lpstr>
      <vt:lpstr>Domesticated largest available animals: llama, alpaca</vt:lpstr>
      <vt:lpstr>PowerPoint Presentation</vt:lpstr>
      <vt:lpstr>Quipu</vt:lpstr>
      <vt:lpstr>Other Advances: Stonework</vt:lpstr>
      <vt:lpstr>Artistic Achievements: gold and silver work</vt:lpstr>
      <vt:lpstr>Medical Advances</vt:lpstr>
      <vt:lpstr>Fall of the Inca</vt:lpstr>
      <vt:lpstr>Comparing Aztec and Inca</vt:lpstr>
      <vt:lpstr>Aztec or Inca?</vt:lpstr>
      <vt:lpstr>Answers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Maya, Aztec, and Inca Civilizations</dc:title>
  <dc:creator>Seth2081</dc:creator>
  <cp:lastModifiedBy>User</cp:lastModifiedBy>
  <cp:revision>33</cp:revision>
  <cp:lastPrinted>2013-02-22T18:22:56Z</cp:lastPrinted>
  <dcterms:created xsi:type="dcterms:W3CDTF">2012-02-16T02:32:50Z</dcterms:created>
  <dcterms:modified xsi:type="dcterms:W3CDTF">2013-02-22T20:04:07Z</dcterms:modified>
</cp:coreProperties>
</file>